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0" r:id="rId4"/>
    <p:sldId id="259" r:id="rId5"/>
    <p:sldId id="267" r:id="rId6"/>
    <p:sldId id="265" r:id="rId7"/>
    <p:sldId id="277" r:id="rId8"/>
    <p:sldId id="264" r:id="rId9"/>
    <p:sldId id="266" r:id="rId10"/>
    <p:sldId id="268" r:id="rId11"/>
    <p:sldId id="273" r:id="rId12"/>
    <p:sldId id="272" r:id="rId13"/>
    <p:sldId id="270" r:id="rId14"/>
    <p:sldId id="274" r:id="rId15"/>
    <p:sldId id="276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thick.R\Downloads\EDA%20Results%20with%20Ch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thick.R\Downloads\EDA%20Results%20with%20Chart%20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thick.R\Downloads\EDA%20Results%20with%20Chart%20Fin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thick.R\Downloads\EDA%20Results%20with%20Chart%20Fin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thick.R\Downloads\EDA%20Results%20with%20Chart%20Fina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thick.R\Downloads\EDA%20Results%20with%20Char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thick.R\Downloads\EDA%20Results%20with%20Chart%20Final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thick.R\Downloads\EDA%20Results%20with%20Chart%20Final%20(1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thick.R\Downloads\EDA%20Results%20with%20Char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Revenue</a:t>
            </a:r>
          </a:p>
        </c:rich>
      </c:tx>
      <c:layout>
        <c:manualLayout>
          <c:xMode val="edge"/>
          <c:yMode val="edge"/>
          <c:x val="0.42835464150373065"/>
          <c:y val="5.990205296016084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6408462455258208"/>
          <c:y val="0.24877832643800882"/>
          <c:w val="0.49597959153880056"/>
          <c:h val="0.64726247843513673"/>
        </c:manualLayout>
      </c:layout>
      <c:pieChart>
        <c:varyColors val="1"/>
        <c:ser>
          <c:idx val="0"/>
          <c:order val="0"/>
          <c:tx>
            <c:strRef>
              <c:f>'EDA - 1'!$E$3</c:f>
              <c:strCache>
                <c:ptCount val="1"/>
                <c:pt idx="0">
                  <c:v>Revenue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F36-48BC-9F5B-43A8EF2008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F36-48BC-9F5B-43A8EF20089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F36-48BC-9F5B-43A8EF20089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F36-48BC-9F5B-43A8EF200894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'EDA - 1'!$A$4:$A$7</c:f>
              <c:strCache>
                <c:ptCount val="4"/>
                <c:pt idx="0">
                  <c:v>EMEA</c:v>
                </c:pt>
                <c:pt idx="1">
                  <c:v>NA</c:v>
                </c:pt>
                <c:pt idx="2">
                  <c:v>APAC</c:v>
                </c:pt>
                <c:pt idx="3">
                  <c:v>Japan</c:v>
                </c:pt>
              </c:strCache>
            </c:strRef>
          </c:cat>
          <c:val>
            <c:numRef>
              <c:f>'EDA - 1'!$E$4:$E$7</c:f>
              <c:numCache>
                <c:formatCode>General</c:formatCode>
                <c:ptCount val="4"/>
                <c:pt idx="0">
                  <c:v>4520712.28</c:v>
                </c:pt>
                <c:pt idx="1">
                  <c:v>3479191.91</c:v>
                </c:pt>
                <c:pt idx="2">
                  <c:v>1147176.3500000001</c:v>
                </c:pt>
                <c:pt idx="3">
                  <c:v>457110.07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F36-48BC-9F5B-43A8EF20089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Customer Volume</a:t>
            </a:r>
            <a:r>
              <a:rPr lang="en-US" sz="2000" b="1" baseline="0" dirty="0"/>
              <a:t> and Revenue</a:t>
            </a:r>
            <a:endParaRPr lang="en-US" sz="2000" b="1" dirty="0"/>
          </a:p>
        </c:rich>
      </c:tx>
      <c:layout>
        <c:manualLayout>
          <c:xMode val="edge"/>
          <c:yMode val="edge"/>
          <c:x val="0.26821812255370997"/>
          <c:y val="2.48247703513271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'EDA-3'!$G$28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xVal>
            <c:numRef>
              <c:f>'EDA-3'!$C$29:$C$35</c:f>
              <c:numCache>
                <c:formatCode>General</c:formatCode>
                <c:ptCount val="7"/>
                <c:pt idx="0">
                  <c:v>959</c:v>
                </c:pt>
                <c:pt idx="1">
                  <c:v>456</c:v>
                </c:pt>
                <c:pt idx="2">
                  <c:v>445</c:v>
                </c:pt>
                <c:pt idx="3">
                  <c:v>353</c:v>
                </c:pt>
                <c:pt idx="4">
                  <c:v>370</c:v>
                </c:pt>
                <c:pt idx="5">
                  <c:v>276</c:v>
                </c:pt>
                <c:pt idx="6">
                  <c:v>137</c:v>
                </c:pt>
              </c:numCache>
            </c:numRef>
          </c:xVal>
          <c:yVal>
            <c:numRef>
              <c:f>'EDA-3'!$G$29:$G$35</c:f>
              <c:numCache>
                <c:formatCode>General</c:formatCode>
                <c:ptCount val="7"/>
                <c:pt idx="0">
                  <c:v>3083761.58</c:v>
                </c:pt>
                <c:pt idx="1">
                  <c:v>1436950.7</c:v>
                </c:pt>
                <c:pt idx="2">
                  <c:v>1429063.57</c:v>
                </c:pt>
                <c:pt idx="3">
                  <c:v>1157589.72</c:v>
                </c:pt>
                <c:pt idx="4">
                  <c:v>1147176.3500000001</c:v>
                </c:pt>
                <c:pt idx="5">
                  <c:v>892538.62</c:v>
                </c:pt>
                <c:pt idx="6">
                  <c:v>457110.07</c:v>
                </c:pt>
              </c:numCache>
            </c:numRef>
          </c:yVal>
          <c:bubbleSize>
            <c:numLit>
              <c:formatCode>General</c:formatCode>
              <c:ptCount val="7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  <c:pt idx="4">
                <c:v>1</c:v>
              </c:pt>
              <c:pt idx="5">
                <c:v>1</c:v>
              </c:pt>
              <c:pt idx="6">
                <c:v>1</c:v>
              </c:pt>
            </c:numLit>
          </c:bubbleSize>
          <c:bubble3D val="0"/>
          <c:extLst>
            <c:ext xmlns:c16="http://schemas.microsoft.com/office/drawing/2014/chart" uri="{C3380CC4-5D6E-409C-BE32-E72D297353CC}">
              <c16:uniqueId val="{00000000-42DE-41C1-B55B-6CB7D11455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649899488"/>
        <c:axId val="1404795200"/>
      </c:bubbleChart>
      <c:valAx>
        <c:axId val="1649899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795200"/>
        <c:crosses val="autoZero"/>
        <c:crossBetween val="midCat"/>
      </c:valAx>
      <c:valAx>
        <c:axId val="1404795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98994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baseline="0" dirty="0">
                <a:effectLst/>
              </a:rPr>
              <a:t>Order Volume and Revenue</a:t>
            </a:r>
            <a:endParaRPr lang="en-IN" sz="2000" b="1" dirty="0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ysClr val="windowText" lastClr="000000">
                    <a:lumMod val="65000"/>
                    <a:lumOff val="35000"/>
                  </a:sysClr>
                </a:solidFill>
              </a:defRPr>
            </a:pPr>
            <a:endParaRPr lang="en-US" sz="2000" dirty="0"/>
          </a:p>
        </c:rich>
      </c:tx>
      <c:layout>
        <c:manualLayout>
          <c:xMode val="edge"/>
          <c:yMode val="edge"/>
          <c:x val="0.18841066959653299"/>
          <c:y val="2.31765570038369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20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'EDA-3'!$G$28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xVal>
            <c:numRef>
              <c:f>'EDA-3'!$D$29:$D$35</c:f>
              <c:numCache>
                <c:formatCode>General</c:formatCode>
                <c:ptCount val="7"/>
                <c:pt idx="0">
                  <c:v>106</c:v>
                </c:pt>
                <c:pt idx="1">
                  <c:v>47</c:v>
                </c:pt>
                <c:pt idx="2">
                  <c:v>48</c:v>
                </c:pt>
                <c:pt idx="3">
                  <c:v>39</c:v>
                </c:pt>
                <c:pt idx="4">
                  <c:v>38</c:v>
                </c:pt>
                <c:pt idx="5">
                  <c:v>32</c:v>
                </c:pt>
                <c:pt idx="6">
                  <c:v>16</c:v>
                </c:pt>
              </c:numCache>
            </c:numRef>
          </c:xVal>
          <c:yVal>
            <c:numRef>
              <c:f>'EDA-3'!$G$29:$G$35</c:f>
              <c:numCache>
                <c:formatCode>General</c:formatCode>
                <c:ptCount val="7"/>
                <c:pt idx="0">
                  <c:v>3083761.58</c:v>
                </c:pt>
                <c:pt idx="1">
                  <c:v>1436950.7</c:v>
                </c:pt>
                <c:pt idx="2">
                  <c:v>1429063.57</c:v>
                </c:pt>
                <c:pt idx="3">
                  <c:v>1157589.72</c:v>
                </c:pt>
                <c:pt idx="4">
                  <c:v>1147176.3500000001</c:v>
                </c:pt>
                <c:pt idx="5">
                  <c:v>892538.62</c:v>
                </c:pt>
                <c:pt idx="6">
                  <c:v>457110.07</c:v>
                </c:pt>
              </c:numCache>
            </c:numRef>
          </c:yVal>
          <c:bubbleSize>
            <c:numLit>
              <c:formatCode>General</c:formatCode>
              <c:ptCount val="7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  <c:pt idx="4">
                <c:v>1</c:v>
              </c:pt>
              <c:pt idx="5">
                <c:v>1</c:v>
              </c:pt>
              <c:pt idx="6">
                <c:v>1</c:v>
              </c:pt>
            </c:numLit>
          </c:bubbleSize>
          <c:bubble3D val="0"/>
          <c:extLst>
            <c:ext xmlns:c16="http://schemas.microsoft.com/office/drawing/2014/chart" uri="{C3380CC4-5D6E-409C-BE32-E72D297353CC}">
              <c16:uniqueId val="{00000000-C469-4E69-A9E1-020EDD8DF4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437656848"/>
        <c:axId val="1480222560"/>
      </c:bubbleChart>
      <c:valAx>
        <c:axId val="1437656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0222560"/>
        <c:crosses val="autoZero"/>
        <c:crossBetween val="midCat"/>
      </c:valAx>
      <c:valAx>
        <c:axId val="1480222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7656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[EDA Results with Chart Final.xlsx]EDA 10!PivotTable17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Month Wise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'EDA 10'!$F$42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'EDA 10'!$E$43:$E$55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'EDA 10'!$F$43:$F$55</c:f>
              <c:numCache>
                <c:formatCode>General</c:formatCode>
                <c:ptCount val="12"/>
                <c:pt idx="0">
                  <c:v>397827.94</c:v>
                </c:pt>
                <c:pt idx="1">
                  <c:v>428589.58</c:v>
                </c:pt>
                <c:pt idx="2">
                  <c:v>350080.59</c:v>
                </c:pt>
                <c:pt idx="3">
                  <c:v>286834.05</c:v>
                </c:pt>
                <c:pt idx="4">
                  <c:v>470908.91</c:v>
                </c:pt>
                <c:pt idx="5">
                  <c:v>167532.10999999999</c:v>
                </c:pt>
                <c:pt idx="6">
                  <c:v>202887.95</c:v>
                </c:pt>
                <c:pt idx="7">
                  <c:v>194776.54</c:v>
                </c:pt>
                <c:pt idx="8">
                  <c:v>262012.52</c:v>
                </c:pt>
                <c:pt idx="9">
                  <c:v>551617.49</c:v>
                </c:pt>
                <c:pt idx="10">
                  <c:v>965730.45</c:v>
                </c:pt>
                <c:pt idx="11">
                  <c:v>241914.15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56-4E0D-ACF8-B81C92BD7E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48329648"/>
        <c:axId val="1242715552"/>
      </c:lineChart>
      <c:catAx>
        <c:axId val="1248329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2715552"/>
        <c:crosses val="autoZero"/>
        <c:auto val="1"/>
        <c:lblAlgn val="ctr"/>
        <c:lblOffset val="100"/>
        <c:noMultiLvlLbl val="0"/>
      </c:catAx>
      <c:valAx>
        <c:axId val="12427155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832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[EDA Results with Chart Final.xlsx]EDA 12!PivotTable2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 Contribution By City</a:t>
            </a:r>
          </a:p>
        </c:rich>
      </c:tx>
      <c:layout>
        <c:manualLayout>
          <c:xMode val="edge"/>
          <c:yMode val="edge"/>
          <c:x val="0.11343950325485552"/>
          <c:y val="3.13199105145413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'EDA 12'!$B$119</c:f>
              <c:strCache>
                <c:ptCount val="1"/>
                <c:pt idx="0">
                  <c:v>Sum of Order_volume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A87-452B-97D5-524E7463BE0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A87-452B-97D5-524E7463BE0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'EDA 12'!$A$120:$A$122</c:f>
              <c:strCache>
                <c:ptCount val="2"/>
                <c:pt idx="0">
                  <c:v>Different City</c:v>
                </c:pt>
                <c:pt idx="1">
                  <c:v>Same City</c:v>
                </c:pt>
              </c:strCache>
            </c:strRef>
          </c:cat>
          <c:val>
            <c:numRef>
              <c:f>'EDA 12'!$B$120:$B$122</c:f>
              <c:numCache>
                <c:formatCode>General</c:formatCode>
                <c:ptCount val="2"/>
                <c:pt idx="0">
                  <c:v>284</c:v>
                </c:pt>
                <c:pt idx="1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A87-452B-97D5-524E7463BE09}"/>
            </c:ext>
          </c:extLst>
        </c:ser>
        <c:ser>
          <c:idx val="1"/>
          <c:order val="1"/>
          <c:tx>
            <c:strRef>
              <c:f>'EDA 12'!$C$119</c:f>
              <c:strCache>
                <c:ptCount val="1"/>
                <c:pt idx="0">
                  <c:v>Sum of Revenue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DA87-452B-97D5-524E7463BE0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8-DA87-452B-97D5-524E7463BE0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'EDA 12'!$A$120:$A$122</c:f>
              <c:strCache>
                <c:ptCount val="2"/>
                <c:pt idx="0">
                  <c:v>Different City</c:v>
                </c:pt>
                <c:pt idx="1">
                  <c:v>Same City</c:v>
                </c:pt>
              </c:strCache>
            </c:strRef>
          </c:cat>
          <c:val>
            <c:numRef>
              <c:f>'EDA 12'!$C$120:$C$122</c:f>
              <c:numCache>
                <c:formatCode>General</c:formatCode>
                <c:ptCount val="2"/>
                <c:pt idx="0">
                  <c:v>8406523.1500000004</c:v>
                </c:pt>
                <c:pt idx="1">
                  <c:v>1197667.46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A87-452B-97D5-524E7463BE09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Product Line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209819608363182"/>
          <c:y val="0.23964712103258029"/>
          <c:w val="0.53203514951269315"/>
          <c:h val="0.63387771874163834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01B-4582-AC60-63B408F4324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01B-4582-AC60-63B408F4324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01B-4582-AC60-63B408F4324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01B-4582-AC60-63B408F4324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01B-4582-AC60-63B408F4324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C01B-4582-AC60-63B408F4324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C01B-4582-AC60-63B408F4324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C01B-4582-AC60-63B408F4324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C01B-4582-AC60-63B408F43245}"/>
                </c:ext>
              </c:extLst>
            </c:dLbl>
            <c:dLbl>
              <c:idx val="2"/>
              <c:layout>
                <c:manualLayout>
                  <c:x val="2.0373097955190708E-2"/>
                  <c:y val="-4.045621344749966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27634134714488"/>
                      <c:h val="0.1515811965811965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01B-4582-AC60-63B408F4324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C01B-4582-AC60-63B408F4324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C01B-4582-AC60-63B408F43245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C01B-4582-AC60-63B408F43245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C01B-4582-AC60-63B408F43245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'[2]EDA 4'!$A$126:$A$132</c:f>
              <c:strCache>
                <c:ptCount val="7"/>
                <c:pt idx="0">
                  <c:v>Classic Cars</c:v>
                </c:pt>
                <c:pt idx="1">
                  <c:v>Motorcycles</c:v>
                </c:pt>
                <c:pt idx="2">
                  <c:v>Planes</c:v>
                </c:pt>
                <c:pt idx="3">
                  <c:v>Ships</c:v>
                </c:pt>
                <c:pt idx="4">
                  <c:v>Trains</c:v>
                </c:pt>
                <c:pt idx="5">
                  <c:v>Trucks and Buses</c:v>
                </c:pt>
                <c:pt idx="6">
                  <c:v>Vintage Cars</c:v>
                </c:pt>
              </c:strCache>
            </c:strRef>
          </c:cat>
          <c:val>
            <c:numRef>
              <c:f>'[2]EDA 4'!$B$126:$B$132</c:f>
              <c:numCache>
                <c:formatCode>General</c:formatCode>
                <c:ptCount val="7"/>
                <c:pt idx="0">
                  <c:v>35582</c:v>
                </c:pt>
                <c:pt idx="1">
                  <c:v>12778</c:v>
                </c:pt>
                <c:pt idx="2">
                  <c:v>11872</c:v>
                </c:pt>
                <c:pt idx="3">
                  <c:v>8532</c:v>
                </c:pt>
                <c:pt idx="4">
                  <c:v>2818</c:v>
                </c:pt>
                <c:pt idx="5">
                  <c:v>11001</c:v>
                </c:pt>
                <c:pt idx="6">
                  <c:v>22933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01B-4582-AC60-63B408F43245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[EDA Results with Chart Final.xlsx]EDA-4!PivotTable50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Order Quantity Vs Product Scale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'EDA-4'!$B$172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'EDA-4'!$A$173:$A$181</c:f>
              <c:strCache>
                <c:ptCount val="8"/>
                <c:pt idx="0">
                  <c:v>0.09</c:v>
                </c:pt>
                <c:pt idx="1">
                  <c:v>0.52</c:v>
                </c:pt>
                <c:pt idx="2">
                  <c:v>01:10</c:v>
                </c:pt>
                <c:pt idx="3">
                  <c:v>01:12</c:v>
                </c:pt>
                <c:pt idx="4">
                  <c:v>01:18</c:v>
                </c:pt>
                <c:pt idx="5">
                  <c:v>01:24</c:v>
                </c:pt>
                <c:pt idx="6">
                  <c:v>01:32</c:v>
                </c:pt>
                <c:pt idx="7">
                  <c:v>01:50</c:v>
                </c:pt>
              </c:strCache>
            </c:strRef>
          </c:cat>
          <c:val>
            <c:numRef>
              <c:f>'EDA-4'!$B$173:$B$181</c:f>
              <c:numCache>
                <c:formatCode>General</c:formatCode>
                <c:ptCount val="8"/>
                <c:pt idx="0">
                  <c:v>3882</c:v>
                </c:pt>
                <c:pt idx="1">
                  <c:v>9533</c:v>
                </c:pt>
                <c:pt idx="2">
                  <c:v>5964</c:v>
                </c:pt>
                <c:pt idx="3">
                  <c:v>8790</c:v>
                </c:pt>
                <c:pt idx="4">
                  <c:v>40243</c:v>
                </c:pt>
                <c:pt idx="5">
                  <c:v>25515</c:v>
                </c:pt>
                <c:pt idx="6">
                  <c:v>7578</c:v>
                </c:pt>
                <c:pt idx="7">
                  <c:v>4011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5B-4059-9F37-DC1D8D91D9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48093055"/>
        <c:axId val="428434191"/>
      </c:barChart>
      <c:catAx>
        <c:axId val="548093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8434191"/>
        <c:crosses val="autoZero"/>
        <c:auto val="1"/>
        <c:lblAlgn val="ctr"/>
        <c:lblOffset val="100"/>
        <c:noMultiLvlLbl val="0"/>
      </c:catAx>
      <c:valAx>
        <c:axId val="428434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80930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Price Range by Revenue</a:t>
            </a:r>
          </a:p>
        </c:rich>
      </c:tx>
      <c:layout>
        <c:manualLayout>
          <c:xMode val="edge"/>
          <c:yMode val="edge"/>
          <c:x val="0.11707382399004533"/>
          <c:y val="1.65453701407746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'EDA-4'!$B$212</c:f>
              <c:strCache>
                <c:ptCount val="1"/>
                <c:pt idx="0">
                  <c:v>ordervalue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'EDA-4'!$A$213:$A$216</c:f>
              <c:strCache>
                <c:ptCount val="4"/>
                <c:pt idx="0">
                  <c:v>50-100</c:v>
                </c:pt>
                <c:pt idx="1">
                  <c:v>100-150</c:v>
                </c:pt>
                <c:pt idx="2">
                  <c:v>150 plus</c:v>
                </c:pt>
                <c:pt idx="3">
                  <c:v>0-50</c:v>
                </c:pt>
              </c:strCache>
            </c:strRef>
          </c:cat>
          <c:val>
            <c:numRef>
              <c:f>'EDA-4'!$B$213:$B$216</c:f>
              <c:numCache>
                <c:formatCode>General</c:formatCode>
                <c:ptCount val="4"/>
                <c:pt idx="0">
                  <c:v>48640594.079999998</c:v>
                </c:pt>
                <c:pt idx="1">
                  <c:v>43905799.619999997</c:v>
                </c:pt>
                <c:pt idx="2">
                  <c:v>14005006.619999999</c:v>
                </c:pt>
                <c:pt idx="3">
                  <c:v>5903769.6100000003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4E-4464-988F-DB5C68D6D8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21459551"/>
        <c:axId val="1650022895"/>
      </c:barChart>
      <c:catAx>
        <c:axId val="1721459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0022895"/>
        <c:crosses val="autoZero"/>
        <c:auto val="1"/>
        <c:lblAlgn val="ctr"/>
        <c:lblOffset val="100"/>
        <c:noMultiLvlLbl val="0"/>
      </c:catAx>
      <c:valAx>
        <c:axId val="1650022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1459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[EDA Results with Chart.xlsx]EDA-7!PivotTable39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First time Right or Success%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662113166086797E-2"/>
          <c:y val="0"/>
          <c:w val="0.96544180244796129"/>
          <c:h val="0.8279604520246589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'EDA-7'!$H$1:$H$2</c:f>
              <c:strCache>
                <c:ptCount val="1"/>
                <c:pt idx="0">
                  <c:v>Failure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'EDA-7'!$G$3:$G$10</c:f>
              <c:strCache>
                <c:ptCount val="7"/>
                <c:pt idx="0">
                  <c:v>Boston</c:v>
                </c:pt>
                <c:pt idx="1">
                  <c:v>London</c:v>
                </c:pt>
                <c:pt idx="2">
                  <c:v>NYC</c:v>
                </c:pt>
                <c:pt idx="3">
                  <c:v>Paris</c:v>
                </c:pt>
                <c:pt idx="4">
                  <c:v>San Francisco</c:v>
                </c:pt>
                <c:pt idx="5">
                  <c:v>Sydney</c:v>
                </c:pt>
                <c:pt idx="6">
                  <c:v>Tokyo</c:v>
                </c:pt>
              </c:strCache>
            </c:strRef>
          </c:cat>
          <c:val>
            <c:numRef>
              <c:f>'EDA-7'!$H$3:$H$10</c:f>
              <c:numCache>
                <c:formatCode>0.00%</c:formatCode>
                <c:ptCount val="7"/>
                <c:pt idx="0">
                  <c:v>5.0724637681159424E-2</c:v>
                </c:pt>
                <c:pt idx="1">
                  <c:v>7.8947368421052627E-2</c:v>
                </c:pt>
                <c:pt idx="2">
                  <c:v>7.3654390934844188E-2</c:v>
                </c:pt>
                <c:pt idx="3">
                  <c:v>2.6068821689259645E-2</c:v>
                </c:pt>
                <c:pt idx="4">
                  <c:v>2.6966292134831461E-2</c:v>
                </c:pt>
                <c:pt idx="5">
                  <c:v>6.4864864864864868E-2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49-4ADF-B317-A596D7425F09}"/>
            </c:ext>
          </c:extLst>
        </c:ser>
        <c:ser>
          <c:idx val="1"/>
          <c:order val="1"/>
          <c:tx>
            <c:strRef>
              <c:f>'EDA-7'!$I$1:$I$2</c:f>
              <c:strCache>
                <c:ptCount val="1"/>
                <c:pt idx="0">
                  <c:v>Success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'EDA-7'!$G$3:$G$10</c:f>
              <c:strCache>
                <c:ptCount val="7"/>
                <c:pt idx="0">
                  <c:v>Boston</c:v>
                </c:pt>
                <c:pt idx="1">
                  <c:v>London</c:v>
                </c:pt>
                <c:pt idx="2">
                  <c:v>NYC</c:v>
                </c:pt>
                <c:pt idx="3">
                  <c:v>Paris</c:v>
                </c:pt>
                <c:pt idx="4">
                  <c:v>San Francisco</c:v>
                </c:pt>
                <c:pt idx="5">
                  <c:v>Sydney</c:v>
                </c:pt>
                <c:pt idx="6">
                  <c:v>Tokyo</c:v>
                </c:pt>
              </c:strCache>
            </c:strRef>
          </c:cat>
          <c:val>
            <c:numRef>
              <c:f>'EDA-7'!$I$3:$I$10</c:f>
              <c:numCache>
                <c:formatCode>0.00%</c:formatCode>
                <c:ptCount val="7"/>
                <c:pt idx="0">
                  <c:v>0.94927536231884058</c:v>
                </c:pt>
                <c:pt idx="1">
                  <c:v>0.92105263157894735</c:v>
                </c:pt>
                <c:pt idx="2">
                  <c:v>0.92634560906515584</c:v>
                </c:pt>
                <c:pt idx="3">
                  <c:v>0.97393117831074039</c:v>
                </c:pt>
                <c:pt idx="4">
                  <c:v>0.97303370786516852</c:v>
                </c:pt>
                <c:pt idx="5">
                  <c:v>0.93513513513513513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49-4ADF-B317-A596D7425F0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50855952"/>
        <c:axId val="224589056"/>
      </c:barChart>
      <c:catAx>
        <c:axId val="150855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4589056"/>
        <c:crosses val="autoZero"/>
        <c:auto val="1"/>
        <c:lblAlgn val="ctr"/>
        <c:lblOffset val="100"/>
        <c:noMultiLvlLbl val="0"/>
      </c:catAx>
      <c:valAx>
        <c:axId val="224589056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5085595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6163A-8A9A-421C-93CD-2B8492539DBF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3371A-A356-4FC0-B27A-9D92DFD14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71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E706B-EF5A-70E2-FC26-3F93722B3E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9A1EC-86DC-2632-27A1-E29483096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E85E-9B09-4677-14F0-A8CA67850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82927-D5B3-4D69-A8EF-D1CB59FC576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55B88-51A3-D951-5835-55B809BBD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7D1FE-E2F4-BB09-830F-A0CB82C5E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3F03-1CBD-4865-B00F-E896998AC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93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0F192-BCF2-52B0-BFCB-B77832C6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6CAFD8-FD57-CDC2-435B-FAC4622F6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F5E52-5685-D37B-CD75-BD66F1263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82927-D5B3-4D69-A8EF-D1CB59FC576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1B799-0E07-102B-DF2A-BE74FB8A8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74EE3-2975-F52D-4AC1-A0DC6EF2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3F03-1CBD-4865-B00F-E896998AC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8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B69CC7-F476-D456-FB44-05AF8C53A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FBAA9-28C3-BB26-0FF9-EF5BF4CE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0DAAF-A5B6-7436-214B-41E58DC9A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82927-D5B3-4D69-A8EF-D1CB59FC576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D6EEC-21ED-E4E3-A7EA-89356DBF7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B8850-E522-A404-27E6-CF758B96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3F03-1CBD-4865-B00F-E896998AC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8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49A49-4CC7-7C63-B230-09413788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4A167-B85E-E24B-B494-DDFC4DBC2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A5E61-ADCE-17E9-0BF5-02364C05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82927-D5B3-4D69-A8EF-D1CB59FC576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A40AA-A582-8B0C-D3A4-E356DFC57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11A1A-9A8D-BD44-D7F6-C82327864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3F03-1CBD-4865-B00F-E896998AC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77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4AD8-DCE3-1C5F-C664-8D941B91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0A05D-B56E-A546-4F72-EC0708D06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80B45-4DE0-BDDB-A05C-0772628E6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82927-D5B3-4D69-A8EF-D1CB59FC576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AA4B6-C5A9-38D2-D6D3-13425AC0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B46EE-ABD6-097E-1475-C005E691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3F03-1CBD-4865-B00F-E896998AC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6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9BB04-A80C-880B-FD2B-459D79E7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619F7-EDE9-EE98-6F71-17DCB3962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05D505-B00B-36B2-43F1-B7D1E0E42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3238-C1C0-D894-DA1C-5D29BBE10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82927-D5B3-4D69-A8EF-D1CB59FC576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D3EA3-7411-6044-9DB1-795951FB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C1A77-15E5-896E-DEB3-057527F5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3F03-1CBD-4865-B00F-E896998AC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40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0E03-4706-3F61-83E1-A3F9D6D19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C9482-24A8-4BCC-80EF-218C3B989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3C1FC-A902-35E4-9B06-775C992A0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8F75D-2790-8640-E81E-0A1D76B68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8CFE4-EC00-31DD-D5DB-04E2809F1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94269D-AA21-5BEA-D4FA-18C6C6F0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82927-D5B3-4D69-A8EF-D1CB59FC576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7DDBFA-3B4F-04A0-8F49-2C8E4B01C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20D496-2E94-8B4D-850D-8B95A513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3F03-1CBD-4865-B00F-E896998AC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96F5C-DB26-1168-5938-478004A6B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FB022-2868-18F2-3AFD-7B155BC4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82927-D5B3-4D69-A8EF-D1CB59FC576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24AE51-F5D6-87BD-992E-16A9D588E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990AE-5F00-57B0-8900-0CAC3E30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3F03-1CBD-4865-B00F-E896998AC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890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0C3CCC-9294-9B35-0764-17447B731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82927-D5B3-4D69-A8EF-D1CB59FC576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03DD58-C5A4-56F7-409A-E6E9B3C9C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615AB-D8A3-1712-4587-42E9C5406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3F03-1CBD-4865-B00F-E896998AC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25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67EF6-657C-96C1-D317-8FE5FC991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C467C-1E28-7879-78C3-D7B268B1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9C41C-337D-115B-6F0D-8BF264905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BE5EC-3EE2-D269-8AC6-AA699E3C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82927-D5B3-4D69-A8EF-D1CB59FC576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1F1190-C142-EB1D-8ECA-5663BF3A0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9057F-2601-6645-C7A8-1EF6D4B63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3F03-1CBD-4865-B00F-E896998AC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2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FF4C-42FB-C027-D3F0-02DF61F03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782E45-178B-8F2A-AEEB-F19165D60D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0B5F8-17A7-AA66-C8BC-2E8B310CB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AF05D-6186-E21D-C824-80C0E5F3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82927-D5B3-4D69-A8EF-D1CB59FC576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99321-8F4E-A8AD-CC30-90BC9912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D6EF7-9846-C11F-4CAB-8B1E7DBC9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3F03-1CBD-4865-B00F-E896998AC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00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7AD35F-0760-FD8F-4FAB-48734FEF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2D42D-5F0B-BBA8-B507-6CDAB125B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22D3D-8E66-650E-DD61-5D2B58441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82927-D5B3-4D69-A8EF-D1CB59FC576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F45B3-CC45-38E8-646A-B193DD4693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15F5B-0DDF-FA52-895F-BD5E0B96E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3F03-1CBD-4865-B00F-E896998AC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3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 phone&#10;&#10;Description automatically generated">
            <a:extLst>
              <a:ext uri="{FF2B5EF4-FFF2-40B4-BE49-F238E27FC236}">
                <a16:creationId xmlns:a16="http://schemas.microsoft.com/office/drawing/2014/main" id="{3DB9B44F-8A10-CAC9-CEDB-C45910B77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t="9091" r="6021"/>
          <a:stretch/>
        </p:blipFill>
        <p:spPr>
          <a:xfrm>
            <a:off x="-2" y="10"/>
            <a:ext cx="12191981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96408-86EF-C82D-33FB-62280FAB023D}"/>
              </a:ext>
            </a:extLst>
          </p:cNvPr>
          <p:cNvSpPr txBox="1"/>
          <p:nvPr/>
        </p:nvSpPr>
        <p:spPr>
          <a:xfrm>
            <a:off x="404553" y="4307840"/>
            <a:ext cx="9078562" cy="1171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RETAIL ANALYTICS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296FC5-8828-A2B1-7B80-31093065725E}"/>
              </a:ext>
            </a:extLst>
          </p:cNvPr>
          <p:cNvSpPr txBox="1"/>
          <p:nvPr/>
        </p:nvSpPr>
        <p:spPr>
          <a:xfrm>
            <a:off x="3523974" y="5527283"/>
            <a:ext cx="5959141" cy="7813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latin typeface="+mj-lt"/>
                <a:ea typeface="+mj-ea"/>
                <a:cs typeface="+mj-cs"/>
              </a:rPr>
              <a:t>Analysis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>
                <a:latin typeface="+mj-lt"/>
                <a:ea typeface="+mj-ea"/>
                <a:cs typeface="+mj-cs"/>
              </a:rPr>
              <a:t>By</a:t>
            </a:r>
            <a:r>
              <a:rPr lang="en-US" sz="2000" dirty="0">
                <a:latin typeface="+mj-lt"/>
                <a:ea typeface="+mj-ea"/>
                <a:cs typeface="+mj-cs"/>
              </a:rPr>
              <a:t> -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       </a:t>
            </a:r>
            <a:r>
              <a:rPr lang="en-US" sz="2000" b="1" dirty="0">
                <a:latin typeface="+mj-lt"/>
                <a:ea typeface="+mj-ea"/>
                <a:cs typeface="+mj-cs"/>
              </a:rPr>
              <a:t>Shreevidya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>
                <a:latin typeface="+mj-lt"/>
                <a:ea typeface="+mj-ea"/>
                <a:cs typeface="+mj-cs"/>
              </a:rPr>
              <a:t>Chandrasekar</a:t>
            </a:r>
          </a:p>
        </p:txBody>
      </p:sp>
    </p:spTree>
    <p:extLst>
      <p:ext uri="{BB962C8B-B14F-4D97-AF65-F5344CB8AC3E}">
        <p14:creationId xmlns:p14="http://schemas.microsoft.com/office/powerpoint/2010/main" val="3842822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ow of light bulbs&#10;&#10;Description automatically generated">
            <a:extLst>
              <a:ext uri="{FF2B5EF4-FFF2-40B4-BE49-F238E27FC236}">
                <a16:creationId xmlns:a16="http://schemas.microsoft.com/office/drawing/2014/main" id="{DDC3EB8C-BF0F-A1B1-271E-8856407EA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46100"/>
            <a:ext cx="12191979" cy="8166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0B59B-E5E4-1283-7CAB-FC5246CB52F0}"/>
              </a:ext>
            </a:extLst>
          </p:cNvPr>
          <p:cNvSpPr txBox="1"/>
          <p:nvPr/>
        </p:nvSpPr>
        <p:spPr>
          <a:xfrm>
            <a:off x="692139" y="-179853"/>
            <a:ext cx="10807700" cy="123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Insights (Sales Analysis)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57184-D847-481A-2A3D-CEF71923BA6C}"/>
              </a:ext>
            </a:extLst>
          </p:cNvPr>
          <p:cNvSpPr txBox="1"/>
          <p:nvPr/>
        </p:nvSpPr>
        <p:spPr>
          <a:xfrm>
            <a:off x="523647" y="1733446"/>
            <a:ext cx="10807700" cy="4578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 b="1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9CE0D5E-A2B9-4478-964D-33A33DB13D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1259026"/>
              </p:ext>
            </p:extLst>
          </p:nvPr>
        </p:nvGraphicFramePr>
        <p:xfrm>
          <a:off x="-614847" y="876300"/>
          <a:ext cx="4221647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B92A65E-0A58-550B-EC35-DD7F7428D9F9}"/>
              </a:ext>
            </a:extLst>
          </p:cNvPr>
          <p:cNvSpPr txBox="1"/>
          <p:nvPr/>
        </p:nvSpPr>
        <p:spPr>
          <a:xfrm>
            <a:off x="860653" y="3955535"/>
            <a:ext cx="10807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Revenue for the Company has come predominantly from EMEA followed by North America (contributing to 83% of total sales)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APAC and Japan contributes to just 17% of total sales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Highest Sales in EMEA and NA is contributed by following factors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Customer Footprints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No of Orders by each customer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Average order value by each customer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No of Sales representative and no of Offices.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DE77E43-1C58-4400-85D4-D2B1A21ED7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8386299"/>
              </p:ext>
            </p:extLst>
          </p:nvPr>
        </p:nvGraphicFramePr>
        <p:xfrm>
          <a:off x="3221845" y="1026647"/>
          <a:ext cx="4221647" cy="2557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FA49DA5-3F97-4ED6-9390-52E838DF7A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7992797"/>
              </p:ext>
            </p:extLst>
          </p:nvPr>
        </p:nvGraphicFramePr>
        <p:xfrm>
          <a:off x="7778054" y="1026647"/>
          <a:ext cx="4079362" cy="2510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396154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ow of light bulbs&#10;&#10;Description automatically generated">
            <a:extLst>
              <a:ext uri="{FF2B5EF4-FFF2-40B4-BE49-F238E27FC236}">
                <a16:creationId xmlns:a16="http://schemas.microsoft.com/office/drawing/2014/main" id="{DDC3EB8C-BF0F-A1B1-271E-8856407EA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-425279"/>
            <a:ext cx="12191979" cy="812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0B59B-E5E4-1283-7CAB-FC5246CB52F0}"/>
              </a:ext>
            </a:extLst>
          </p:cNvPr>
          <p:cNvSpPr txBox="1"/>
          <p:nvPr/>
        </p:nvSpPr>
        <p:spPr>
          <a:xfrm>
            <a:off x="692150" y="-184083"/>
            <a:ext cx="10807700" cy="123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Insights (Sales Analysis)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57184-D847-481A-2A3D-CEF71923BA6C}"/>
              </a:ext>
            </a:extLst>
          </p:cNvPr>
          <p:cNvSpPr txBox="1"/>
          <p:nvPr/>
        </p:nvSpPr>
        <p:spPr>
          <a:xfrm>
            <a:off x="523647" y="1733446"/>
            <a:ext cx="10807700" cy="4578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92A65E-0A58-550B-EC35-DD7F7428D9F9}"/>
              </a:ext>
            </a:extLst>
          </p:cNvPr>
          <p:cNvSpPr txBox="1"/>
          <p:nvPr/>
        </p:nvSpPr>
        <p:spPr>
          <a:xfrm>
            <a:off x="0" y="4044779"/>
            <a:ext cx="1186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October, November &amp; December stands out to be the months of peak revenue due to the Holiday season owing to Christmas and New Year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ABC company is the seller of toys to the retailers, April and May has also seen to be a good season for sales due to summer Holidays.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Also, the sales figure doesn’t co-relate with the city of the customer and highest order value of the customer who belongs to Madrid serviced by the sales rep in Paris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APAC has highest Order per customer and Highest Revenue per customer which is operating with just 1 office and 2 employees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547C99E-40B1-43A2-9ABF-A7BD5FB4D8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5874084"/>
              </p:ext>
            </p:extLst>
          </p:nvPr>
        </p:nvGraphicFramePr>
        <p:xfrm>
          <a:off x="186055" y="1066800"/>
          <a:ext cx="5347286" cy="2647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E966C71F-4BBA-49A3-BD0B-6BC97FBD0F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1313385"/>
              </p:ext>
            </p:extLst>
          </p:nvPr>
        </p:nvGraphicFramePr>
        <p:xfrm>
          <a:off x="6915700" y="945979"/>
          <a:ext cx="3585259" cy="28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1912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ow of light bulbs&#10;&#10;Description automatically generated">
            <a:extLst>
              <a:ext uri="{FF2B5EF4-FFF2-40B4-BE49-F238E27FC236}">
                <a16:creationId xmlns:a16="http://schemas.microsoft.com/office/drawing/2014/main" id="{DDC3EB8C-BF0F-A1B1-271E-8856407EA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46100"/>
            <a:ext cx="12191979" cy="8166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0B59B-E5E4-1283-7CAB-FC5246CB52F0}"/>
              </a:ext>
            </a:extLst>
          </p:cNvPr>
          <p:cNvSpPr txBox="1"/>
          <p:nvPr/>
        </p:nvSpPr>
        <p:spPr>
          <a:xfrm>
            <a:off x="726493" y="-209654"/>
            <a:ext cx="10807700" cy="123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Insights (Product Analysis)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57184-D847-481A-2A3D-CEF71923BA6C}"/>
              </a:ext>
            </a:extLst>
          </p:cNvPr>
          <p:cNvSpPr txBox="1"/>
          <p:nvPr/>
        </p:nvSpPr>
        <p:spPr>
          <a:xfrm>
            <a:off x="523647" y="1733446"/>
            <a:ext cx="10807700" cy="4578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 b="1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5BF1DDB-538E-4FA0-9192-F4E8DC8F3E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5255378"/>
              </p:ext>
            </p:extLst>
          </p:nvPr>
        </p:nvGraphicFramePr>
        <p:xfrm>
          <a:off x="190272" y="731013"/>
          <a:ext cx="3740251" cy="3139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81B2831-CF0F-31D9-CDE8-402C326736DD}"/>
              </a:ext>
            </a:extLst>
          </p:cNvPr>
          <p:cNvSpPr txBox="1"/>
          <p:nvPr/>
        </p:nvSpPr>
        <p:spPr>
          <a:xfrm>
            <a:off x="692150" y="3895725"/>
            <a:ext cx="113474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Revenue for the company has come mostly by selling the products under product line (Classic Cars and Vintage Cars), which contributes to 56%. Remaining revenue were contributed by 5 product lines.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Product Line ‘Trains’ followed by Ships contributed the least.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Product Scale of 1:18 followed by 1:24 were sold most.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Product '1985 Toyota Supra' is not being sold anywhere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Japan has been exposed to just 81 products for orders out of 109 product variance.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Product with price ranging 50 to 100 is yield high revenue followed by 100-150 which clearly states affordable pricing attracts customer the most.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16150E5-ECD8-447A-932D-14D1F6AB6F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2145634"/>
              </p:ext>
            </p:extLst>
          </p:nvPr>
        </p:nvGraphicFramePr>
        <p:xfrm>
          <a:off x="3874692" y="1295298"/>
          <a:ext cx="3854452" cy="2127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9273B65-DE2C-4E81-8E6D-28B918047C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1767498"/>
              </p:ext>
            </p:extLst>
          </p:nvPr>
        </p:nvGraphicFramePr>
        <p:xfrm>
          <a:off x="7793942" y="1234191"/>
          <a:ext cx="3740251" cy="2302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980449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ow of light bulbs&#10;&#10;Description automatically generated">
            <a:extLst>
              <a:ext uri="{FF2B5EF4-FFF2-40B4-BE49-F238E27FC236}">
                <a16:creationId xmlns:a16="http://schemas.microsoft.com/office/drawing/2014/main" id="{DDC3EB8C-BF0F-A1B1-271E-8856407EA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749300"/>
            <a:ext cx="12191979" cy="836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0B59B-E5E4-1283-7CAB-FC5246CB52F0}"/>
              </a:ext>
            </a:extLst>
          </p:cNvPr>
          <p:cNvSpPr txBox="1"/>
          <p:nvPr/>
        </p:nvSpPr>
        <p:spPr>
          <a:xfrm>
            <a:off x="1101953" y="-174387"/>
            <a:ext cx="108077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Insights (Customer Service &amp; Success Ratio)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57184-D847-481A-2A3D-CEF71923BA6C}"/>
              </a:ext>
            </a:extLst>
          </p:cNvPr>
          <p:cNvSpPr txBox="1"/>
          <p:nvPr/>
        </p:nvSpPr>
        <p:spPr>
          <a:xfrm>
            <a:off x="523647" y="1733446"/>
            <a:ext cx="10807700" cy="4578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 b="1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916F0AA-10CC-4E8E-A73B-67C36B52E4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3611576"/>
              </p:ext>
            </p:extLst>
          </p:nvPr>
        </p:nvGraphicFramePr>
        <p:xfrm>
          <a:off x="692150" y="917813"/>
          <a:ext cx="10922000" cy="4349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1C0EF70-C10C-6A8A-AB0F-C8E1286FEFE2}"/>
              </a:ext>
            </a:extLst>
          </p:cNvPr>
          <p:cNvSpPr txBox="1"/>
          <p:nvPr/>
        </p:nvSpPr>
        <p:spPr>
          <a:xfrm>
            <a:off x="1101953" y="5448880"/>
            <a:ext cx="11347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Japan stands the top for excellent success ratio with all orders successfully shipped.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2322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ow of light bulbs&#10;&#10;Description automatically generated">
            <a:extLst>
              <a:ext uri="{FF2B5EF4-FFF2-40B4-BE49-F238E27FC236}">
                <a16:creationId xmlns:a16="http://schemas.microsoft.com/office/drawing/2014/main" id="{DDC3EB8C-BF0F-A1B1-271E-8856407EA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04800"/>
            <a:ext cx="12191979" cy="8166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0B59B-E5E4-1283-7CAB-FC5246CB52F0}"/>
              </a:ext>
            </a:extLst>
          </p:cNvPr>
          <p:cNvSpPr txBox="1"/>
          <p:nvPr/>
        </p:nvSpPr>
        <p:spPr>
          <a:xfrm>
            <a:off x="396647" y="252343"/>
            <a:ext cx="10807700" cy="876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Recommendations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57184-D847-481A-2A3D-CEF71923BA6C}"/>
              </a:ext>
            </a:extLst>
          </p:cNvPr>
          <p:cNvSpPr txBox="1"/>
          <p:nvPr/>
        </p:nvSpPr>
        <p:spPr>
          <a:xfrm>
            <a:off x="523647" y="1733446"/>
            <a:ext cx="10807700" cy="4578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20B44-1FF6-E2F3-C03E-408B703D2A9D}"/>
              </a:ext>
            </a:extLst>
          </p:cNvPr>
          <p:cNvSpPr txBox="1"/>
          <p:nvPr/>
        </p:nvSpPr>
        <p:spPr>
          <a:xfrm>
            <a:off x="523647" y="1128539"/>
            <a:ext cx="116586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Following are the recommendation based on the data analyzed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Credit Limit of the customers should be increased over time,  to increase the order volume and thus revenue.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Product Category Cars (Classic Cars and Vintage Cars) yield high revenue. Procurement of more of these product line and marketing will promote revenue.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Product Scale of 1:18 and 1:24 attracts most customers and hence should be targeted for bulk sales.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Company can off bundled sales by mixing Top selling Products &amp; Least sold products for a discount.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To increase the Inventory of Product "1941 Chevrolet Special Deluxe Cabriolet" is sold more but  the stock in hand is less when compared to other top selling products.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Product '1985 Toyota Supra' should be discontinued for further procurement. Existing stock of above products should be cross sold for discounted rate to the top customers.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Inventory check for in stock vs demand to be analyzed and corrected for peak seasons (Oct, Nov &amp; Dec) and Grand sale to be offered.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‘Off seasons’ like Aug, Sep when the market is having less demand, More promotion and discounts should be concentrated to improve sales.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More offices can be operated in APAC region to increase customer base and revenue, since it has untapped potential.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Marketing strategies should be devised for Japan to expose all product variance.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8981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ow of light bulbs&#10;&#10;Description automatically generated">
            <a:extLst>
              <a:ext uri="{FF2B5EF4-FFF2-40B4-BE49-F238E27FC236}">
                <a16:creationId xmlns:a16="http://schemas.microsoft.com/office/drawing/2014/main" id="{DDC3EB8C-BF0F-A1B1-271E-8856407EA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503" y="-570906"/>
            <a:ext cx="12191979" cy="8166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0B59B-E5E4-1283-7CAB-FC5246CB52F0}"/>
              </a:ext>
            </a:extLst>
          </p:cNvPr>
          <p:cNvSpPr txBox="1"/>
          <p:nvPr/>
        </p:nvSpPr>
        <p:spPr>
          <a:xfrm>
            <a:off x="523647" y="-190604"/>
            <a:ext cx="10807700" cy="123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Insights to dig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57184-D847-481A-2A3D-CEF71923BA6C}"/>
              </a:ext>
            </a:extLst>
          </p:cNvPr>
          <p:cNvSpPr txBox="1"/>
          <p:nvPr/>
        </p:nvSpPr>
        <p:spPr>
          <a:xfrm>
            <a:off x="523647" y="1733446"/>
            <a:ext cx="10807700" cy="4578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20B44-1FF6-E2F3-C03E-408B703D2A9D}"/>
              </a:ext>
            </a:extLst>
          </p:cNvPr>
          <p:cNvSpPr txBox="1"/>
          <p:nvPr/>
        </p:nvSpPr>
        <p:spPr>
          <a:xfrm>
            <a:off x="1775053" y="1037533"/>
            <a:ext cx="11347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Following Insights can be brought up if we get following info</a:t>
            </a:r>
          </a:p>
          <a:p>
            <a:endParaRPr lang="en-US" sz="24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026ACCA-20BC-F7B8-01A1-5EAF97FAC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838799"/>
              </p:ext>
            </p:extLst>
          </p:nvPr>
        </p:nvGraphicFramePr>
        <p:xfrm>
          <a:off x="692150" y="1920287"/>
          <a:ext cx="11331347" cy="2587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415">
                  <a:extLst>
                    <a:ext uri="{9D8B030D-6E8A-4147-A177-3AD203B41FA5}">
                      <a16:colId xmlns:a16="http://schemas.microsoft.com/office/drawing/2014/main" val="6847739"/>
                    </a:ext>
                  </a:extLst>
                </a:gridCol>
                <a:gridCol w="8232932">
                  <a:extLst>
                    <a:ext uri="{9D8B030D-6E8A-4147-A177-3AD203B41FA5}">
                      <a16:colId xmlns:a16="http://schemas.microsoft.com/office/drawing/2014/main" val="1159103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184305"/>
                  </a:ext>
                </a:extLst>
              </a:tr>
              <a:tr h="666854">
                <a:tc>
                  <a:txBody>
                    <a:bodyPr/>
                    <a:lstStyle/>
                    <a:p>
                      <a:r>
                        <a:rPr lang="en-US" dirty="0"/>
                        <a:t>Customer Age &amp; 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Categorization of customers based on the Age as Young and Old and Gender, to promote marketing and products for target audience.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027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Relationship of Order and 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 establish the number of days between Order Date and Payment Date to identify the customers based on the delinquency of payment and credit limit utilization for loyalty-based promotions.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517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Customer Onboarding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 determine the lifetime of the customer and company relationship for loyalty-based promotions.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744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842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n and a card on a table&#10;&#10;Description automatically generated">
            <a:extLst>
              <a:ext uri="{FF2B5EF4-FFF2-40B4-BE49-F238E27FC236}">
                <a16:creationId xmlns:a16="http://schemas.microsoft.com/office/drawing/2014/main" id="{B25C4F1B-E499-8532-22C8-81D17243D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4" name="Group 9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071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D2DD7-4020-405A-B044-F8A883BE8D9B}"/>
              </a:ext>
            </a:extLst>
          </p:cNvPr>
          <p:cNvSpPr txBox="1"/>
          <p:nvPr/>
        </p:nvSpPr>
        <p:spPr>
          <a:xfrm>
            <a:off x="1508950" y="-23004"/>
            <a:ext cx="5251316" cy="1167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+mj-lt"/>
                <a:ea typeface="+mj-ea"/>
                <a:cs typeface="+mj-cs"/>
              </a:rPr>
              <a:t>About </a:t>
            </a:r>
            <a:r>
              <a:rPr lang="en-US" sz="2800" b="1" dirty="0">
                <a:latin typeface="+mj-lt"/>
                <a:ea typeface="+mj-ea"/>
                <a:cs typeface="+mj-cs"/>
              </a:rPr>
              <a:t>the</a:t>
            </a:r>
            <a:r>
              <a:rPr lang="en-US" sz="3200" b="1" dirty="0">
                <a:latin typeface="+mj-lt"/>
                <a:ea typeface="+mj-ea"/>
                <a:cs typeface="+mj-cs"/>
              </a:rPr>
              <a:t> Company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CAA08-934B-6C98-9DBD-35CE89091E20}"/>
              </a:ext>
            </a:extLst>
          </p:cNvPr>
          <p:cNvSpPr txBox="1"/>
          <p:nvPr/>
        </p:nvSpPr>
        <p:spPr>
          <a:xfrm>
            <a:off x="404051" y="825500"/>
            <a:ext cx="6498994" cy="924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algn="just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dirty="0">
                <a:effectLst/>
              </a:rPr>
              <a:t>Retail Company </a:t>
            </a:r>
            <a:r>
              <a:rPr lang="en-US" sz="1900" dirty="0"/>
              <a:t>‘ABC’ is the retail supplier of the toys to various region across country.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 b="1" dirty="0"/>
          </a:p>
        </p:txBody>
      </p:sp>
      <p:pic>
        <p:nvPicPr>
          <p:cNvPr id="5" name="Picture 4" descr="A close up of a hand&#10;&#10;Description automatically generated">
            <a:extLst>
              <a:ext uri="{FF2B5EF4-FFF2-40B4-BE49-F238E27FC236}">
                <a16:creationId xmlns:a16="http://schemas.microsoft.com/office/drawing/2014/main" id="{A8FE8E06-513A-C06F-A37F-33653819B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278091-60D0-7D95-B847-CE89AD274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3" y="1464382"/>
            <a:ext cx="5694997" cy="3317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13450-0687-362C-616A-D85322F6F5D1}"/>
              </a:ext>
            </a:extLst>
          </p:cNvPr>
          <p:cNvSpPr txBox="1"/>
          <p:nvPr/>
        </p:nvSpPr>
        <p:spPr>
          <a:xfrm>
            <a:off x="711470" y="4714627"/>
            <a:ext cx="5251316" cy="638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24751C-5293-B006-AE97-6A39C45ACBAB}"/>
              </a:ext>
            </a:extLst>
          </p:cNvPr>
          <p:cNvSpPr txBox="1"/>
          <p:nvPr/>
        </p:nvSpPr>
        <p:spPr>
          <a:xfrm>
            <a:off x="257407" y="5353509"/>
            <a:ext cx="649899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</a:rPr>
              <a:t>The goal is to empower retail stakeholders with actionable insights, enabling them to identify top-selling products, customer preferences, and target demographics and recommendations for targeted marketing, inventory optimization, and personalized customer experiences. </a:t>
            </a:r>
          </a:p>
        </p:txBody>
      </p:sp>
    </p:spTree>
    <p:extLst>
      <p:ext uri="{BB962C8B-B14F-4D97-AF65-F5344CB8AC3E}">
        <p14:creationId xmlns:p14="http://schemas.microsoft.com/office/powerpoint/2010/main" val="2269990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ands on a computer keyboard&#10;&#10;Description automatically generated">
            <a:extLst>
              <a:ext uri="{FF2B5EF4-FFF2-40B4-BE49-F238E27FC236}">
                <a16:creationId xmlns:a16="http://schemas.microsoft.com/office/drawing/2014/main" id="{48EA235A-9C9E-8FD0-23F4-C9595BEAC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42D44-2A72-1FFA-1AD7-A5A5DCE05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300" y="0"/>
            <a:ext cx="12395200" cy="681567"/>
          </a:xfrm>
          <a:solidFill>
            <a:schemeClr val="accent5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Entity Relationship Diagram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E054D00-7B07-A299-F177-05DC9CBCE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777597"/>
            <a:ext cx="12103100" cy="60804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984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0C4E8-204A-4E92-9929-FA188CD9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92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BA584-8993-41B3-908D-B94259367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A3D2B-2D4B-430D-808C-E355686E3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026" y="0"/>
            <a:ext cx="12361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6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21024-11F8-36C3-2C9C-B06EC4F4E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B431F-A0AA-424F-ADE1-7D7D4619D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8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8F438F-8592-4701-BB6D-BC810B1AD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6C4DA-98F5-446E-B917-C4613519F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25" y="0"/>
            <a:ext cx="1220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3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AE7C-6213-2D49-077A-379F717C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D7C04-0915-4E5C-9D8A-BF89B77CB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E4ECFB-C202-4498-84C5-86758B75F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87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3006</TotalTime>
  <Words>768</Words>
  <Application>Microsoft Office PowerPoint</Application>
  <PresentationFormat>Widescreen</PresentationFormat>
  <Paragraphs>81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Entity Relationship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Karthick Ravichandran</dc:creator>
  <cp:lastModifiedBy>DELL</cp:lastModifiedBy>
  <cp:revision>24</cp:revision>
  <dcterms:created xsi:type="dcterms:W3CDTF">2023-08-05T03:34:28Z</dcterms:created>
  <dcterms:modified xsi:type="dcterms:W3CDTF">2023-08-10T15:43:33Z</dcterms:modified>
</cp:coreProperties>
</file>